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0" r:id="rId3"/>
    <p:sldId id="281" r:id="rId4"/>
    <p:sldId id="282" r:id="rId5"/>
    <p:sldId id="283" r:id="rId6"/>
    <p:sldId id="285" r:id="rId7"/>
    <p:sldId id="286" r:id="rId8"/>
    <p:sldId id="287" r:id="rId9"/>
    <p:sldId id="288" r:id="rId10"/>
    <p:sldId id="289" r:id="rId11"/>
    <p:sldId id="290" r:id="rId12"/>
    <p:sldId id="291" r:id="rId1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6713"/>
    <a:srgbClr val="000000"/>
    <a:srgbClr val="FFFF00"/>
    <a:srgbClr val="B3D3EA"/>
    <a:srgbClr val="78AD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610" autoAdjust="0"/>
    <p:restoredTop sz="95596" autoAdjust="0"/>
  </p:normalViewPr>
  <p:slideViewPr>
    <p:cSldViewPr>
      <p:cViewPr>
        <p:scale>
          <a:sx n="100" d="100"/>
          <a:sy n="100" d="100"/>
        </p:scale>
        <p:origin x="-1908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D586E7-ED30-4B82-8F44-9F80F0E4461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010997-9C9D-4886-BDE1-C8E9E094FE42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65150"/>
            <a:ext cx="7620000" cy="70485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311275"/>
            <a:ext cx="7620000" cy="441325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19075"/>
            <a:ext cx="2181225" cy="54959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38125" y="219075"/>
            <a:ext cx="6391275" cy="54959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9200" y="14478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8125" y="219075"/>
            <a:ext cx="87249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447800"/>
            <a:ext cx="7315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0;&#1076;&#1084;&#1080;&#1085;&#1080;&#1089;&#1090;&#1088;&#1072;&#1090;&#1086;&#1088;\Desktop\&#1087;&#1077;&#1076;&#1089;&#1086;&#1074;&#1077;&#1090;%2018\Zvuki_prirody_-_Prolivnoj_dozhd_i_penie_ptic...._(iPleer.fm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Наш дом - природа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7544" y="1311275"/>
            <a:ext cx="7762056" cy="4349973"/>
          </a:xfrm>
        </p:spPr>
        <p:txBody>
          <a:bodyPr/>
          <a:lstStyle/>
          <a:p>
            <a:endParaRPr lang="ru-RU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К педсовету на тему </a:t>
            </a:r>
          </a:p>
          <a:p>
            <a:r>
              <a:rPr lang="ru-RU" b="1" dirty="0" smtClean="0"/>
              <a:t>«Развитие гуманного </a:t>
            </a:r>
          </a:p>
          <a:p>
            <a:r>
              <a:rPr lang="ru-RU" b="1" dirty="0" smtClean="0"/>
              <a:t>отношения к </a:t>
            </a:r>
          </a:p>
          <a:p>
            <a:r>
              <a:rPr lang="ru-RU" b="1" dirty="0" smtClean="0"/>
              <a:t>окружающей среде»</a:t>
            </a:r>
            <a:endParaRPr lang="ru-RU" b="1" dirty="0"/>
          </a:p>
        </p:txBody>
      </p:sp>
      <p:pic>
        <p:nvPicPr>
          <p:cNvPr id="4" name="Zvuki_prirody_-_Prolivnoj_dozhd_i_penie_ptic...._(iPle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148064" y="40770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 showWhenStopped="0">
                <p:cTn id="23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+                  Список литературы к ознакомлению и 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              применению в работе ( краеведческий материал Крыма)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1447800"/>
            <a:ext cx="7315200" cy="4429472"/>
          </a:xfrm>
        </p:spPr>
        <p:txBody>
          <a:bodyPr/>
          <a:lstStyle/>
          <a:p>
            <a:pPr>
              <a:buNone/>
            </a:pPr>
            <a:endParaRPr lang="ru-RU" sz="1400" dirty="0" smtClean="0"/>
          </a:p>
          <a:p>
            <a:endParaRPr lang="ru-RU" sz="1400" dirty="0"/>
          </a:p>
          <a:p>
            <a:r>
              <a:rPr lang="ru-RU" sz="2000" b="1" dirty="0" smtClean="0">
                <a:solidFill>
                  <a:srgbClr val="0070C0"/>
                </a:solidFill>
              </a:rPr>
              <a:t>1. </a:t>
            </a:r>
            <a:r>
              <a:rPr lang="ru-RU" sz="2000" b="1" cap="all" dirty="0" smtClean="0">
                <a:solidFill>
                  <a:srgbClr val="0070C0"/>
                </a:solidFill>
              </a:rPr>
              <a:t>«КРЫМСКИЙ ВЕНОЧЕК»</a:t>
            </a:r>
          </a:p>
          <a:p>
            <a:pPr>
              <a:buNone/>
            </a:pPr>
            <a:r>
              <a:rPr lang="ru-RU" sz="2000" b="1" i="1" cap="all" dirty="0" smtClean="0">
                <a:solidFill>
                  <a:srgbClr val="0070C0"/>
                </a:solidFill>
              </a:rPr>
              <a:t>Региональная программа и методические рекомендации </a:t>
            </a:r>
            <a:endParaRPr lang="ru-RU" sz="2000" b="1" cap="all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000" b="1" i="1" cap="all" dirty="0" smtClean="0">
                <a:solidFill>
                  <a:srgbClr val="0070C0"/>
                </a:solidFill>
              </a:rPr>
              <a:t>по межкультурному образованию </a:t>
            </a:r>
            <a:endParaRPr lang="ru-RU" sz="2000" b="1" cap="all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000" b="1" i="1" cap="all" dirty="0" smtClean="0">
                <a:solidFill>
                  <a:srgbClr val="0070C0"/>
                </a:solidFill>
              </a:rPr>
              <a:t>детей дошкольного возраста в Крым</a:t>
            </a:r>
            <a:endParaRPr lang="ru-RU" sz="2000" b="1" cap="all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Утверждена решением коллегии МОН АРК № 6-4 от 22.08.2004 г.</a:t>
            </a:r>
          </a:p>
          <a:p>
            <a:pPr>
              <a:buNone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2. </a:t>
            </a:r>
            <a:r>
              <a:rPr lang="ru-RU" sz="2000" b="1" dirty="0" err="1" smtClean="0">
                <a:solidFill>
                  <a:srgbClr val="0070C0"/>
                </a:solidFill>
              </a:rPr>
              <a:t>Мухоморина</a:t>
            </a:r>
            <a:r>
              <a:rPr lang="ru-RU" sz="2000" b="1" dirty="0" smtClean="0">
                <a:solidFill>
                  <a:srgbClr val="0070C0"/>
                </a:solidFill>
              </a:rPr>
              <a:t> Л.М. Играем вместе. Симферополь: Антиква, 2009.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-252с.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125" y="219075"/>
            <a:ext cx="8724900" cy="1913781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             Наши пожелания: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altLang="ko-KR" dirty="0" smtClean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  <a:buNone/>
            </a:pPr>
            <a:endParaRPr lang="ru-RU" altLang="ko-KR" dirty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ru-RU" altLang="ko-KR" b="1" dirty="0" smtClean="0">
                <a:solidFill>
                  <a:srgbClr val="002060"/>
                </a:solidFill>
                <a:latin typeface="Verdana" pitchFamily="34" charset="0"/>
                <a:ea typeface="굴림" charset="-127"/>
              </a:rPr>
              <a:t>Дерзайте,</a:t>
            </a:r>
          </a:p>
          <a:p>
            <a:pPr>
              <a:lnSpc>
                <a:spcPct val="80000"/>
              </a:lnSpc>
              <a:buNone/>
            </a:pPr>
            <a:r>
              <a:rPr lang="ru-RU" altLang="ko-KR" b="1" dirty="0" smtClean="0">
                <a:solidFill>
                  <a:srgbClr val="002060"/>
                </a:solidFill>
                <a:latin typeface="Verdana" pitchFamily="34" charset="0"/>
                <a:ea typeface="굴림" charset="-127"/>
              </a:rPr>
              <a:t> уважаемые коллеги!</a:t>
            </a:r>
            <a:endParaRPr lang="en-US" altLang="ko-KR" b="1" dirty="0" smtClean="0">
              <a:solidFill>
                <a:srgbClr val="002060"/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b="1" dirty="0" smtClean="0">
              <a:solidFill>
                <a:srgbClr val="002060"/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ru-RU" altLang="ko-KR" b="1" dirty="0" smtClean="0">
                <a:solidFill>
                  <a:srgbClr val="002060"/>
                </a:solidFill>
                <a:latin typeface="Verdana" pitchFamily="34" charset="0"/>
                <a:ea typeface="굴림" charset="-127"/>
              </a:rPr>
              <a:t>Мыслите </a:t>
            </a:r>
            <a:r>
              <a:rPr lang="ru-RU" altLang="ko-KR" b="1" dirty="0" err="1" smtClean="0">
                <a:solidFill>
                  <a:srgbClr val="002060"/>
                </a:solidFill>
                <a:latin typeface="Verdana" pitchFamily="34" charset="0"/>
                <a:ea typeface="굴림" charset="-127"/>
              </a:rPr>
              <a:t>креативно</a:t>
            </a:r>
            <a:r>
              <a:rPr lang="ru-RU" altLang="ko-KR" b="1" dirty="0" smtClean="0">
                <a:solidFill>
                  <a:srgbClr val="002060"/>
                </a:solidFill>
                <a:latin typeface="Verdana" pitchFamily="34" charset="0"/>
                <a:ea typeface="굴림" charset="-127"/>
              </a:rPr>
              <a:t>!</a:t>
            </a:r>
          </a:p>
          <a:p>
            <a:pPr>
              <a:lnSpc>
                <a:spcPct val="80000"/>
              </a:lnSpc>
              <a:buNone/>
            </a:pPr>
            <a:endParaRPr lang="ru-RU" altLang="ko-KR" b="1" dirty="0" smtClean="0">
              <a:solidFill>
                <a:srgbClr val="002060"/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ru-RU" altLang="ko-KR" b="1" dirty="0" smtClean="0">
                <a:solidFill>
                  <a:srgbClr val="002060"/>
                </a:solidFill>
                <a:latin typeface="Verdana" pitchFamily="34" charset="0"/>
                <a:ea typeface="굴림" charset="-127"/>
              </a:rPr>
              <a:t>Делитесь своими находками!</a:t>
            </a:r>
            <a:endParaRPr lang="en-US" altLang="ko-KR" b="1" dirty="0" smtClean="0">
              <a:solidFill>
                <a:srgbClr val="002060"/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125" y="219075"/>
            <a:ext cx="8724900" cy="1121693"/>
          </a:xfrm>
        </p:spPr>
        <p:txBody>
          <a:bodyPr/>
          <a:lstStyle/>
          <a:p>
            <a:r>
              <a:rPr lang="ru-RU" smtClean="0"/>
              <a:t> </a:t>
            </a:r>
            <a:r>
              <a:rPr lang="ru-RU" sz="3200" b="1" smtClean="0">
                <a:solidFill>
                  <a:srgbClr val="002060"/>
                </a:solidFill>
              </a:rPr>
              <a:t>с.Глинка </a:t>
            </a:r>
            <a:r>
              <a:rPr lang="ru-RU" sz="3200" b="1" dirty="0" err="1" smtClean="0">
                <a:solidFill>
                  <a:srgbClr val="002060"/>
                </a:solidFill>
              </a:rPr>
              <a:t>Сакский</a:t>
            </a:r>
            <a:r>
              <a:rPr lang="ru-RU" sz="3200" b="1" dirty="0" smtClean="0">
                <a:solidFill>
                  <a:srgbClr val="002060"/>
                </a:solidFill>
              </a:rPr>
              <a:t> район, Республика Крым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492896"/>
            <a:ext cx="5172075" cy="324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окружающая среда - природа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Администратор\Desktop\ленурин конкурс\slide_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32000" y="1447800"/>
            <a:ext cx="5689600" cy="4267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</a:t>
            </a:r>
            <a:r>
              <a:rPr lang="ru-RU" b="1" dirty="0" smtClean="0">
                <a:solidFill>
                  <a:srgbClr val="002060"/>
                </a:solidFill>
              </a:rPr>
              <a:t>Советы интернета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32000" y="1447800"/>
            <a:ext cx="5689600" cy="4267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+      мнение педсовета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1772816"/>
            <a:ext cx="7315200" cy="3816424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mtClean="0"/>
              <a:t>Создать экологическую </a:t>
            </a:r>
            <a:r>
              <a:rPr lang="ru-RU" dirty="0" smtClean="0"/>
              <a:t>тропинку на территории ДОУ « Ласточка» </a:t>
            </a:r>
          </a:p>
          <a:p>
            <a:pPr>
              <a:buNone/>
            </a:pPr>
            <a:r>
              <a:rPr lang="ru-RU" dirty="0" smtClean="0"/>
              <a:t>с. Глинки « Ой, ты, степь, широкая»!</a:t>
            </a:r>
          </a:p>
          <a:p>
            <a:pPr>
              <a:buNone/>
            </a:pPr>
            <a:r>
              <a:rPr lang="ru-RU" dirty="0" smtClean="0"/>
              <a:t>Цель: знакомство детей с природой, экологией « малой родины»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</a:t>
            </a:r>
            <a:r>
              <a:rPr lang="ru-RU" b="1" dirty="0" smtClean="0">
                <a:solidFill>
                  <a:srgbClr val="002060"/>
                </a:solidFill>
              </a:rPr>
              <a:t>Советы Интернета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32000" y="1447800"/>
            <a:ext cx="5689600" cy="4267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+      мнение педсовета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Обратить внимание на создание ситуации успеха в формировании гуманного отношения к окружающей среде – доступное содержание теоретического и практического материала в работе с детьми.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</a:t>
            </a:r>
            <a:r>
              <a:rPr lang="ru-RU" b="1" dirty="0" smtClean="0">
                <a:solidFill>
                  <a:srgbClr val="002060"/>
                </a:solidFill>
              </a:rPr>
              <a:t>Советы Интернета   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32000" y="1447800"/>
            <a:ext cx="5689600" cy="4267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70C0"/>
                </a:solidFill>
              </a:rPr>
              <a:t>+          мнение </a:t>
            </a:r>
            <a:r>
              <a:rPr lang="ru-RU" b="1" dirty="0" smtClean="0">
                <a:solidFill>
                  <a:srgbClr val="0070C0"/>
                </a:solidFill>
              </a:rPr>
              <a:t>педсовета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32000" y="1447800"/>
            <a:ext cx="5689600" cy="4267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r>
              <a:rPr lang="ru-RU" b="1" dirty="0" smtClean="0">
                <a:solidFill>
                  <a:srgbClr val="002060"/>
                </a:solidFill>
              </a:rPr>
              <a:t>Советы Интернета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32000" y="1447800"/>
            <a:ext cx="5689600" cy="4267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13">
      <a:dk1>
        <a:srgbClr val="4D4D4D"/>
      </a:dk1>
      <a:lt1>
        <a:srgbClr val="FFFFFF"/>
      </a:lt1>
      <a:dk2>
        <a:srgbClr val="4D4D4D"/>
      </a:dk2>
      <a:lt2>
        <a:srgbClr val="045B4B"/>
      </a:lt2>
      <a:accent1>
        <a:srgbClr val="1C7C70"/>
      </a:accent1>
      <a:accent2>
        <a:srgbClr val="379690"/>
      </a:accent2>
      <a:accent3>
        <a:srgbClr val="FFFFFF"/>
      </a:accent3>
      <a:accent4>
        <a:srgbClr val="404040"/>
      </a:accent4>
      <a:accent5>
        <a:srgbClr val="ABBFBB"/>
      </a:accent5>
      <a:accent6>
        <a:srgbClr val="318782"/>
      </a:accent6>
      <a:hlink>
        <a:srgbClr val="54B2A4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189C25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1E14F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4C8E3D"/>
        </a:lt2>
        <a:accent1>
          <a:srgbClr val="66A050"/>
        </a:accent1>
        <a:accent2>
          <a:srgbClr val="6EA552"/>
        </a:accent2>
        <a:accent3>
          <a:srgbClr val="FFFFFF"/>
        </a:accent3>
        <a:accent4>
          <a:srgbClr val="404040"/>
        </a:accent4>
        <a:accent5>
          <a:srgbClr val="B8CDB3"/>
        </a:accent5>
        <a:accent6>
          <a:srgbClr val="639549"/>
        </a:accent6>
        <a:hlink>
          <a:srgbClr val="89B96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4D7C48"/>
        </a:lt2>
        <a:accent1>
          <a:srgbClr val="599148"/>
        </a:accent1>
        <a:accent2>
          <a:srgbClr val="69A253"/>
        </a:accent2>
        <a:accent3>
          <a:srgbClr val="FFFFFF"/>
        </a:accent3>
        <a:accent4>
          <a:srgbClr val="404040"/>
        </a:accent4>
        <a:accent5>
          <a:srgbClr val="B5C7B1"/>
        </a:accent5>
        <a:accent6>
          <a:srgbClr val="5E924A"/>
        </a:accent6>
        <a:hlink>
          <a:srgbClr val="80C1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51873B"/>
        </a:lt2>
        <a:accent1>
          <a:srgbClr val="669E4B"/>
        </a:accent1>
        <a:accent2>
          <a:srgbClr val="79B25C"/>
        </a:accent2>
        <a:accent3>
          <a:srgbClr val="FFFFFF"/>
        </a:accent3>
        <a:accent4>
          <a:srgbClr val="404040"/>
        </a:accent4>
        <a:accent5>
          <a:srgbClr val="B8CCB1"/>
        </a:accent5>
        <a:accent6>
          <a:srgbClr val="6DA153"/>
        </a:accent6>
        <a:hlink>
          <a:srgbClr val="92CB6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73B0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15802"/>
        </a:lt2>
        <a:accent1>
          <a:srgbClr val="016E01"/>
        </a:accent1>
        <a:accent2>
          <a:srgbClr val="019003"/>
        </a:accent2>
        <a:accent3>
          <a:srgbClr val="FFFFFF"/>
        </a:accent3>
        <a:accent4>
          <a:srgbClr val="404040"/>
        </a:accent4>
        <a:accent5>
          <a:srgbClr val="AABAAA"/>
        </a:accent5>
        <a:accent6>
          <a:srgbClr val="018202"/>
        </a:accent6>
        <a:hlink>
          <a:srgbClr val="01A60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45B4B"/>
        </a:lt2>
        <a:accent1>
          <a:srgbClr val="1C7C70"/>
        </a:accent1>
        <a:accent2>
          <a:srgbClr val="379690"/>
        </a:accent2>
        <a:accent3>
          <a:srgbClr val="FFFFFF"/>
        </a:accent3>
        <a:accent4>
          <a:srgbClr val="404040"/>
        </a:accent4>
        <a:accent5>
          <a:srgbClr val="ABBFBB"/>
        </a:accent5>
        <a:accent6>
          <a:srgbClr val="318782"/>
        </a:accent6>
        <a:hlink>
          <a:srgbClr val="54B2A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59</TotalTime>
  <Words>178</Words>
  <Application>Microsoft Office PowerPoint</Application>
  <PresentationFormat>Экран (4:3)</PresentationFormat>
  <Paragraphs>41</Paragraphs>
  <Slides>12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powerpoint-template</vt:lpstr>
      <vt:lpstr>Наш дом - природа</vt:lpstr>
      <vt:lpstr>окружающая среда - природа</vt:lpstr>
      <vt:lpstr>    Советы интернета</vt:lpstr>
      <vt:lpstr>+      мнение педсовета</vt:lpstr>
      <vt:lpstr>           Советы Интернета</vt:lpstr>
      <vt:lpstr>+      мнение педсовета</vt:lpstr>
      <vt:lpstr>             Советы Интернета    </vt:lpstr>
      <vt:lpstr>+          мнение педсовета</vt:lpstr>
      <vt:lpstr>         Советы Интернета</vt:lpstr>
      <vt:lpstr>+                  Список литературы к ознакомлению и                применению в работе ( краеведческий материал Крыма)</vt:lpstr>
      <vt:lpstr>             Наши пожелания:</vt:lpstr>
      <vt:lpstr> с.Глинка Сакский район, Республика Крым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дом - природа</dc:title>
  <dc:creator>XTreme.ws</dc:creator>
  <cp:lastModifiedBy>XTreme.ws</cp:lastModifiedBy>
  <cp:revision>15</cp:revision>
  <dcterms:created xsi:type="dcterms:W3CDTF">2018-10-18T15:25:32Z</dcterms:created>
  <dcterms:modified xsi:type="dcterms:W3CDTF">2018-12-09T04:58:52Z</dcterms:modified>
</cp:coreProperties>
</file>